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5" r:id="rId1"/>
  </p:sldMasterIdLst>
  <p:sldIdLst>
    <p:sldId id="260" r:id="rId2"/>
    <p:sldId id="257" r:id="rId3"/>
    <p:sldId id="259" r:id="rId4"/>
    <p:sldId id="262" r:id="rId5"/>
    <p:sldId id="267" r:id="rId6"/>
    <p:sldId id="264" r:id="rId7"/>
    <p:sldId id="265" r:id="rId8"/>
    <p:sldId id="266" r:id="rId9"/>
    <p:sldId id="269" r:id="rId10"/>
    <p:sldId id="268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60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24121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87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9955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537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6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6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5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2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9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4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5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Elections on the Google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09583-6FD7-4379-A0FB-EEF24C86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15028"/>
            <a:ext cx="6705600" cy="50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5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FC1E-8911-4B86-95E3-15F57542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14914"/>
            <a:ext cx="8911687" cy="828172"/>
          </a:xfrm>
        </p:spPr>
        <p:txBody>
          <a:bodyPr/>
          <a:lstStyle/>
          <a:p>
            <a:pPr algn="ctr"/>
            <a:r>
              <a:rPr lang="en-CA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14951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17F1-C67F-4148-BC76-C88F6550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421" y="1721224"/>
            <a:ext cx="5615159" cy="193637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The End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 &amp; A time</a:t>
            </a:r>
          </a:p>
        </p:txBody>
      </p:sp>
    </p:spTree>
    <p:extLst>
      <p:ext uri="{BB962C8B-B14F-4D97-AF65-F5344CB8AC3E}">
        <p14:creationId xmlns:p14="http://schemas.microsoft.com/office/powerpoint/2010/main" val="367455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Data Preparation (optional)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9F0D7-8701-4014-BCF0-97047BBD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Canada: FED Borders 2013 (GML)</a:t>
            </a:r>
          </a:p>
          <a:p>
            <a:r>
              <a:rPr lang="en-CA" dirty="0"/>
              <a:t>Coordinate Systems: NAD83 vs. WGS84</a:t>
            </a:r>
          </a:p>
          <a:p>
            <a:r>
              <a:rPr lang="en-CA" dirty="0"/>
              <a:t>Converter Web API: epsg.io</a:t>
            </a:r>
          </a:p>
          <a:p>
            <a:r>
              <a:rPr lang="en-CA" dirty="0"/>
              <a:t>Other Data Sources:</a:t>
            </a:r>
          </a:p>
          <a:p>
            <a:pPr lvl="1"/>
            <a:r>
              <a:rPr lang="en-CA" dirty="0"/>
              <a:t>Elections Canada: election results and population data</a:t>
            </a:r>
          </a:p>
          <a:p>
            <a:pPr lvl="1"/>
            <a:r>
              <a:rPr lang="en-CA" dirty="0"/>
              <a:t>CRA: income data per FED</a:t>
            </a:r>
          </a:p>
          <a:p>
            <a:r>
              <a:rPr lang="en-CA" dirty="0"/>
              <a:t>Presentation:</a:t>
            </a:r>
          </a:p>
          <a:p>
            <a:pPr lvl="1"/>
            <a:r>
              <a:rPr lang="en-CA" dirty="0"/>
              <a:t>Symbol layer for FED data</a:t>
            </a:r>
          </a:p>
          <a:p>
            <a:pPr lvl="1"/>
            <a:r>
              <a:rPr lang="en-CA" dirty="0"/>
              <a:t>Marker layer for Province info boxes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21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095-001C-4C34-A589-DF0ABB77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587988"/>
            <a:ext cx="8056318" cy="754524"/>
          </a:xfrm>
        </p:spPr>
        <p:txBody>
          <a:bodyPr>
            <a:normAutofit fontScale="90000"/>
          </a:bodyPr>
          <a:lstStyle/>
          <a:p>
            <a:r>
              <a:rPr lang="en-CA" sz="4400" dirty="0"/>
              <a:t>Legend: Political Parties Colors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84312-DBB9-4DAD-9F0E-07B18B73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Liberal Party of Canada</a:t>
            </a:r>
          </a:p>
          <a:p>
            <a:pPr>
              <a:buClr>
                <a:srgbClr val="0070C0"/>
              </a:buClr>
            </a:pPr>
            <a:r>
              <a:rPr lang="en-CA" sz="3600" dirty="0"/>
              <a:t>Conservative Party of Canada</a:t>
            </a:r>
          </a:p>
          <a:p>
            <a:pPr>
              <a:buClr>
                <a:schemeClr val="accent4"/>
              </a:buClr>
            </a:pPr>
            <a:r>
              <a:rPr lang="en-CA" sz="3600" dirty="0"/>
              <a:t>New Democratic Party</a:t>
            </a:r>
          </a:p>
          <a:p>
            <a:pPr>
              <a:buClr>
                <a:srgbClr val="00B0F0"/>
              </a:buClr>
            </a:pPr>
            <a:r>
              <a:rPr lang="en-CA" sz="3600" dirty="0"/>
              <a:t>Bloc Québécois</a:t>
            </a:r>
          </a:p>
          <a:p>
            <a:pPr>
              <a:buClr>
                <a:srgbClr val="00B050"/>
              </a:buClr>
            </a:pPr>
            <a:r>
              <a:rPr lang="en-CA" sz="3600" dirty="0"/>
              <a:t>Green Party of Canada</a:t>
            </a:r>
          </a:p>
        </p:txBody>
      </p:sp>
    </p:spTree>
    <p:extLst>
      <p:ext uri="{BB962C8B-B14F-4D97-AF65-F5344CB8AC3E}">
        <p14:creationId xmlns:p14="http://schemas.microsoft.com/office/powerpoint/2010/main" val="183757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Legend: Per Capita Income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B730A7-BB3E-4E10-A5D0-821E5CAF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723" y="1905000"/>
            <a:ext cx="1016903" cy="3778250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1FE266-BE64-4925-B4E3-588095FEBEEA}"/>
              </a:ext>
            </a:extLst>
          </p:cNvPr>
          <p:cNvGrpSpPr/>
          <p:nvPr/>
        </p:nvGrpSpPr>
        <p:grpSpPr>
          <a:xfrm>
            <a:off x="4795096" y="2053070"/>
            <a:ext cx="2741775" cy="3394214"/>
            <a:chOff x="3354225" y="2053070"/>
            <a:chExt cx="2741775" cy="33942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4CE228-6724-4B4F-9195-237DEDF29744}"/>
                </a:ext>
              </a:extLst>
            </p:cNvPr>
            <p:cNvSpPr txBox="1"/>
            <p:nvPr/>
          </p:nvSpPr>
          <p:spPr>
            <a:xfrm>
              <a:off x="3354225" y="2053070"/>
              <a:ext cx="2667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$16,740 to $23,100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AEE37-B308-4BB1-86BE-DA5CDC557A1C}"/>
                </a:ext>
              </a:extLst>
            </p:cNvPr>
            <p:cNvSpPr txBox="1"/>
            <p:nvPr/>
          </p:nvSpPr>
          <p:spPr>
            <a:xfrm>
              <a:off x="3354225" y="2389168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$23,100 to $29,460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0B5963-3476-4E8B-9898-11BD054E029E}"/>
                </a:ext>
              </a:extLst>
            </p:cNvPr>
            <p:cNvSpPr txBox="1"/>
            <p:nvPr/>
          </p:nvSpPr>
          <p:spPr>
            <a:xfrm>
              <a:off x="3354225" y="2725266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$29,460 to $35,800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29302B-EE57-4F85-AD84-C719932D8EC4}"/>
                </a:ext>
              </a:extLst>
            </p:cNvPr>
            <p:cNvSpPr txBox="1"/>
            <p:nvPr/>
          </p:nvSpPr>
          <p:spPr>
            <a:xfrm>
              <a:off x="3354225" y="3061364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$35,800 to $42,180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5D01-5CAC-4BCC-85D7-2E5C2994F54C}"/>
                </a:ext>
              </a:extLst>
            </p:cNvPr>
            <p:cNvSpPr txBox="1"/>
            <p:nvPr/>
          </p:nvSpPr>
          <p:spPr>
            <a:xfrm>
              <a:off x="3354225" y="3397462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$42,180 to $48,540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E2521-5E04-42A8-9DA2-5C908717C5AE}"/>
                </a:ext>
              </a:extLst>
            </p:cNvPr>
            <p:cNvSpPr txBox="1"/>
            <p:nvPr/>
          </p:nvSpPr>
          <p:spPr>
            <a:xfrm>
              <a:off x="3354225" y="3733560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$48,540 to $54,900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718EC-AE2D-46FB-8F85-F52F367FFD61}"/>
                </a:ext>
              </a:extLst>
            </p:cNvPr>
            <p:cNvSpPr txBox="1"/>
            <p:nvPr/>
          </p:nvSpPr>
          <p:spPr>
            <a:xfrm>
              <a:off x="3354225" y="4069658"/>
              <a:ext cx="2704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$54,900 to $61,260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0AFE3-53C6-442E-96DD-83C2AEA5A2FC}"/>
                </a:ext>
              </a:extLst>
            </p:cNvPr>
            <p:cNvSpPr txBox="1"/>
            <p:nvPr/>
          </p:nvSpPr>
          <p:spPr>
            <a:xfrm>
              <a:off x="3354225" y="4405756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$61,260 to $67,600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B19F5-3918-4184-9AF3-92F107EDB436}"/>
                </a:ext>
              </a:extLst>
            </p:cNvPr>
            <p:cNvSpPr txBox="1"/>
            <p:nvPr/>
          </p:nvSpPr>
          <p:spPr>
            <a:xfrm>
              <a:off x="3354225" y="4741854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$67,600 to $73,980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F03D37-0A44-42DA-A4D3-DCCC1F665EF3}"/>
                </a:ext>
              </a:extLst>
            </p:cNvPr>
            <p:cNvSpPr txBox="1"/>
            <p:nvPr/>
          </p:nvSpPr>
          <p:spPr>
            <a:xfrm>
              <a:off x="3354225" y="5077952"/>
              <a:ext cx="2667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$73,980 to $80,340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24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763A-7E6F-47E4-9081-B82F0B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68" y="624110"/>
            <a:ext cx="6325163" cy="1280890"/>
          </a:xfrm>
        </p:spPr>
        <p:txBody>
          <a:bodyPr/>
          <a:lstStyle/>
          <a:p>
            <a:r>
              <a:rPr lang="en-CA" dirty="0"/>
              <a:t>Observation 1: City Centres</a:t>
            </a:r>
          </a:p>
        </p:txBody>
      </p:sp>
      <p:pic>
        <p:nvPicPr>
          <p:cNvPr id="13" name="Calgary">
            <a:extLst>
              <a:ext uri="{FF2B5EF4-FFF2-40B4-BE49-F238E27FC236}">
                <a16:creationId xmlns:a16="http://schemas.microsoft.com/office/drawing/2014/main" id="{F7E9DC0D-85A6-49FE-AD1B-25EF5DE6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859" y="1582908"/>
            <a:ext cx="6569180" cy="4662946"/>
          </a:xfrm>
          <a:prstGeom prst="rect">
            <a:avLst/>
          </a:prstGeom>
        </p:spPr>
      </p:pic>
      <p:pic>
        <p:nvPicPr>
          <p:cNvPr id="11" name="Vancouver">
            <a:extLst>
              <a:ext uri="{FF2B5EF4-FFF2-40B4-BE49-F238E27FC236}">
                <a16:creationId xmlns:a16="http://schemas.microsoft.com/office/drawing/2014/main" id="{2E4CAD4A-8FA4-41F5-A763-599EC34F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58" y="1582908"/>
            <a:ext cx="6569182" cy="4662946"/>
          </a:xfrm>
          <a:prstGeom prst="rect">
            <a:avLst/>
          </a:prstGeom>
        </p:spPr>
      </p:pic>
      <p:pic>
        <p:nvPicPr>
          <p:cNvPr id="7" name="Montreal">
            <a:extLst>
              <a:ext uri="{FF2B5EF4-FFF2-40B4-BE49-F238E27FC236}">
                <a16:creationId xmlns:a16="http://schemas.microsoft.com/office/drawing/2014/main" id="{3841329E-51C5-4FCB-AEB8-47C77C0A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859" y="1582909"/>
            <a:ext cx="6569180" cy="4662946"/>
          </a:xfrm>
          <a:prstGeom prst="rect">
            <a:avLst/>
          </a:prstGeom>
        </p:spPr>
      </p:pic>
      <p:pic>
        <p:nvPicPr>
          <p:cNvPr id="5" name="Toronto">
            <a:extLst>
              <a:ext uri="{FF2B5EF4-FFF2-40B4-BE49-F238E27FC236}">
                <a16:creationId xmlns:a16="http://schemas.microsoft.com/office/drawing/2014/main" id="{A08A2141-FAC7-4E67-801D-3BE5DB6F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859" y="1582907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8DF8-A7AA-4659-9C59-7BE72D80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737" y="624110"/>
            <a:ext cx="8911687" cy="1280890"/>
          </a:xfrm>
        </p:spPr>
        <p:txBody>
          <a:bodyPr/>
          <a:lstStyle/>
          <a:p>
            <a:r>
              <a:rPr lang="en-CA" dirty="0"/>
              <a:t>Observation 2: Conservatives in Alberta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F058-A244-4C4E-A868-8676BF5F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87" y="1613814"/>
            <a:ext cx="6508786" cy="4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54C4-D828-445D-8F6F-2FD8C6F3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25" y="624110"/>
            <a:ext cx="9385688" cy="1280890"/>
          </a:xfrm>
        </p:spPr>
        <p:txBody>
          <a:bodyPr/>
          <a:lstStyle/>
          <a:p>
            <a:r>
              <a:rPr lang="en-CA" dirty="0"/>
              <a:t>Observation 3: NDP Support (vs Liberals)</a:t>
            </a:r>
          </a:p>
        </p:txBody>
      </p:sp>
      <p:pic>
        <p:nvPicPr>
          <p:cNvPr id="5" name="Vancouver">
            <a:extLst>
              <a:ext uri="{FF2B5EF4-FFF2-40B4-BE49-F238E27FC236}">
                <a16:creationId xmlns:a16="http://schemas.microsoft.com/office/drawing/2014/main" id="{773FBE41-EE6C-44F7-BA0E-47C40456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7" y="1514837"/>
            <a:ext cx="6648226" cy="47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04542B-F6E7-4F9B-9168-B08DDE59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775" y="623888"/>
            <a:ext cx="9105452" cy="1281112"/>
          </a:xfrm>
        </p:spPr>
        <p:txBody>
          <a:bodyPr/>
          <a:lstStyle/>
          <a:p>
            <a:r>
              <a:rPr lang="en-CA" dirty="0"/>
              <a:t>Observation 3: NDP Support (in Ontario)</a:t>
            </a:r>
          </a:p>
        </p:txBody>
      </p:sp>
      <p:pic>
        <p:nvPicPr>
          <p:cNvPr id="6" name="Windsor">
            <a:extLst>
              <a:ext uri="{FF2B5EF4-FFF2-40B4-BE49-F238E27FC236}">
                <a16:creationId xmlns:a16="http://schemas.microsoft.com/office/drawing/2014/main" id="{C60B75BF-F80B-457A-858F-3DFF615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05" y="1511870"/>
            <a:ext cx="6809590" cy="48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EDD55-E63B-40CA-AFDF-102E0473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987" y="623888"/>
            <a:ext cx="9213028" cy="1281112"/>
          </a:xfrm>
        </p:spPr>
        <p:txBody>
          <a:bodyPr/>
          <a:lstStyle/>
          <a:p>
            <a:r>
              <a:rPr lang="en-CA" dirty="0"/>
              <a:t>Observation 3: NDP Support (in </a:t>
            </a:r>
            <a:r>
              <a:rPr lang="en-CA" dirty="0" err="1"/>
              <a:t>Québéc</a:t>
            </a:r>
            <a:r>
              <a:rPr lang="en-CA" dirty="0"/>
              <a:t>)</a:t>
            </a:r>
          </a:p>
        </p:txBody>
      </p:sp>
      <p:pic>
        <p:nvPicPr>
          <p:cNvPr id="5" name="Montreal">
            <a:extLst>
              <a:ext uri="{FF2B5EF4-FFF2-40B4-BE49-F238E27FC236}">
                <a16:creationId xmlns:a16="http://schemas.microsoft.com/office/drawing/2014/main" id="{77A3AFA0-4C26-4FD5-B7FA-7738E44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39" y="1582909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BDB0-4F36-4BDC-996D-E560026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7465475" cy="1280890"/>
          </a:xfrm>
        </p:spPr>
        <p:txBody>
          <a:bodyPr/>
          <a:lstStyle/>
          <a:p>
            <a:r>
              <a:rPr lang="en-CA" dirty="0"/>
              <a:t>Observation 4: Social Inequality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8B21-474C-45C3-81DA-96250B1B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58" y="1421047"/>
            <a:ext cx="7045208" cy="50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838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195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Courier New</vt:lpstr>
      <vt:lpstr>Wingdings 3</vt:lpstr>
      <vt:lpstr>Wisp</vt:lpstr>
      <vt:lpstr>Elections on the Google Maps</vt:lpstr>
      <vt:lpstr>Legend: Political Parties Colors</vt:lpstr>
      <vt:lpstr>Legend: Per Capita Income</vt:lpstr>
      <vt:lpstr>Observation 1: City Centres</vt:lpstr>
      <vt:lpstr>Observation 2: Conservatives in Alberta</vt:lpstr>
      <vt:lpstr>Observation 3: NDP Support (vs Liberals)</vt:lpstr>
      <vt:lpstr>Observation 3: NDP Support (in Ontario)</vt:lpstr>
      <vt:lpstr>Observation 3: NDP Support (in Québéc)</vt:lpstr>
      <vt:lpstr>Observation 4: Social Inequality</vt:lpstr>
      <vt:lpstr>Interactive Part</vt:lpstr>
      <vt:lpstr>The End  Q &amp; A time</vt:lpstr>
      <vt:lpstr>Map Data Preparation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Federal Elections 2015</dc:title>
  <dc:creator>Sepehr Amin</dc:creator>
  <cp:lastModifiedBy>Boris</cp:lastModifiedBy>
  <cp:revision>21</cp:revision>
  <dcterms:created xsi:type="dcterms:W3CDTF">2020-03-17T18:18:42Z</dcterms:created>
  <dcterms:modified xsi:type="dcterms:W3CDTF">2020-03-19T21:34:04Z</dcterms:modified>
</cp:coreProperties>
</file>